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Lora-bold.fntdata"/><Relationship Id="rId12" Type="http://schemas.openxmlformats.org/officeDocument/2006/relationships/slide" Target="slides/slide7.xml"/><Relationship Id="rId34" Type="http://schemas.openxmlformats.org/officeDocument/2006/relationships/font" Target="fonts/Lora-regular.fntdata"/><Relationship Id="rId15" Type="http://schemas.openxmlformats.org/officeDocument/2006/relationships/slide" Target="slides/slide10.xml"/><Relationship Id="rId37" Type="http://schemas.openxmlformats.org/officeDocument/2006/relationships/font" Target="fonts/Lora-boldItalic.fntdata"/><Relationship Id="rId14" Type="http://schemas.openxmlformats.org/officeDocument/2006/relationships/slide" Target="slides/slide9.xml"/><Relationship Id="rId36" Type="http://schemas.openxmlformats.org/officeDocument/2006/relationships/font" Target="fonts/Lor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cker.com/resources/what-container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a1339b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a1339b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can </a:t>
            </a:r>
            <a:r>
              <a:rPr b="1" lang="en-GB"/>
              <a:t>use</a:t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eb3fc92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eb3fc92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eb3fc9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eb3fc9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Credits to </a:t>
            </a:r>
            <a:r>
              <a:rPr lang="en-GB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FewBytes, Liz Rice</a:t>
            </a:r>
            <a:r>
              <a:rPr lang="en-GB" sz="8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>
                <a:solidFill>
                  <a:srgbClr val="0A0A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Julian Friedman</a:t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a1339b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a1339b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https://www.docker.com/resources/what-container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d07c9f4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d07c9f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07c9f4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07c9f4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coding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a1339b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a1339b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a1339b8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a1339b8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can </a:t>
            </a:r>
            <a:r>
              <a:rPr b="1" lang="en-GB"/>
              <a:t>see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can </a:t>
            </a:r>
            <a:r>
              <a:rPr b="1" lang="en-GB"/>
              <a:t>see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a1339b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a1339b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you can </a:t>
            </a:r>
            <a:r>
              <a:rPr b="1" lang="en-GB"/>
              <a:t>use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4" name="Google Shape;9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7525865" y="78500"/>
            <a:ext cx="1394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0" name="Google Shape;13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4" name="Google Shape;54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8" name="Google Shape;7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7745794" y="78500"/>
            <a:ext cx="117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Shubham Sharma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sysadmincasts.com/episodes/14-introduction-to-linux-control-groups-cgroup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s://www.flickr.com/photos/134416355@N07/31775353301/in/photostrea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ocker.com/why-docker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docker.com/engine/docker-overview/#the-underlying-technology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infoq.com/articles/build-a-container-golang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man7.org/linux/man-pages/man1/chroot.1.html" TargetMode="External"/><Relationship Id="rId4" Type="http://schemas.openxmlformats.org/officeDocument/2006/relationships/hyperlink" Target="http://man7.org/linux/man-pages/man7/namespaces.7.html" TargetMode="External"/><Relationship Id="rId9" Type="http://schemas.openxmlformats.org/officeDocument/2006/relationships/hyperlink" Target="https://www.youtube.com/watch?v=Utf-A4rODH8" TargetMode="External"/><Relationship Id="rId5" Type="http://schemas.openxmlformats.org/officeDocument/2006/relationships/hyperlink" Target="http://man7.org/linux/man-pages/man7/cgroups.7.html" TargetMode="External"/><Relationship Id="rId6" Type="http://schemas.openxmlformats.org/officeDocument/2006/relationships/hyperlink" Target="https://lwn.net/Articles/531114/" TargetMode="External"/><Relationship Id="rId7" Type="http://schemas.openxmlformats.org/officeDocument/2006/relationships/hyperlink" Target="https://github.com/shubham1172/pocket" TargetMode="External"/><Relationship Id="rId8" Type="http://schemas.openxmlformats.org/officeDocument/2006/relationships/hyperlink" Target="https://github.com/Fewbytes/rubber-dock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shubhamsharma1172@gmail.com" TargetMode="External"/><Relationship Id="rId4" Type="http://schemas.openxmlformats.org/officeDocument/2006/relationships/hyperlink" Target="https://github.com/shubham1172" TargetMode="External"/><Relationship Id="rId5" Type="http://schemas.openxmlformats.org/officeDocument/2006/relationships/hyperlink" Target="https://www.linkedin.com/in/shubham1172/" TargetMode="External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Intermodal_contain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albertomatus.com/changing-working-root-directory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Writing your own container in Python</a:t>
            </a:r>
            <a:endParaRPr/>
          </a:p>
        </p:txBody>
      </p:sp>
      <p:sp>
        <p:nvSpPr>
          <p:cNvPr id="140" name="Google Shape;140;p18"/>
          <p:cNvSpPr txBox="1"/>
          <p:nvPr>
            <p:ph idx="1" type="subTitle"/>
          </p:nvPr>
        </p:nvSpPr>
        <p:spPr>
          <a:xfrm>
            <a:off x="4330625" y="3172900"/>
            <a:ext cx="4087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Shubham Sharma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shubhamsharma1172@gmail.com</a:t>
            </a:r>
            <a:r>
              <a:rPr b="1" lang="en-GB" sz="1400"/>
              <a:t> </a:t>
            </a:r>
            <a:endParaRPr b="1" sz="14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25" y="1322450"/>
            <a:ext cx="541199" cy="5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25" y="480400"/>
            <a:ext cx="7460945" cy="46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1303400" y="4120400"/>
            <a:ext cx="6783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sysadmincasts.com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 amt="17000"/>
          </a:blip>
          <a:srcRect b="8235" l="0" r="0" t="16762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5592700" y="4731125"/>
            <a:ext cx="3475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s</a:t>
            </a:r>
            <a:r>
              <a:rPr lang="en-GB" sz="1100">
                <a:solidFill>
                  <a:srgbClr val="FFFFFF"/>
                </a:solidFill>
              </a:rPr>
              <a:t>ource: </a:t>
            </a:r>
            <a:r>
              <a:rPr lang="en-GB" sz="1100" u="sng">
                <a:solidFill>
                  <a:srgbClr val="FFFFFF"/>
                </a:solidFill>
                <a:hlinkClick r:id="rId4"/>
              </a:rPr>
              <a:t>flickr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30725" y="1318650"/>
            <a:ext cx="6032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Dockers</a:t>
            </a:r>
            <a:endParaRPr b="0"/>
          </a:p>
        </p:txBody>
      </p:sp>
      <p:sp>
        <p:nvSpPr>
          <p:cNvPr id="227" name="Google Shape;227;p29"/>
          <p:cNvSpPr txBox="1"/>
          <p:nvPr/>
        </p:nvSpPr>
        <p:spPr>
          <a:xfrm>
            <a:off x="6153150" y="4714875"/>
            <a:ext cx="2991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GB" sz="1100">
                <a:latin typeface="Lato"/>
                <a:ea typeface="Lato"/>
                <a:cs typeface="Lato"/>
                <a:sym typeface="Lato"/>
              </a:rPr>
              <a:t>ource: </a:t>
            </a:r>
            <a:r>
              <a:rPr lang="en-GB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docker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445" y="1318650"/>
            <a:ext cx="6002905" cy="33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730725" y="2059825"/>
            <a:ext cx="22698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Modern day container standard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9450" y="1318650"/>
            <a:ext cx="2128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source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680225" y="2955625"/>
            <a:ext cx="21285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https://docs.docker.com/engine/docker-overview/#the-underlying-technology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50" y="664175"/>
            <a:ext cx="5804700" cy="4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Supporting material</a:t>
            </a:r>
            <a:endParaRPr sz="800"/>
          </a:p>
        </p:txBody>
      </p:sp>
      <p:sp>
        <p:nvSpPr>
          <p:cNvPr id="242" name="Google Shape;242;p31"/>
          <p:cNvSpPr txBox="1"/>
          <p:nvPr/>
        </p:nvSpPr>
        <p:spPr>
          <a:xfrm>
            <a:off x="840900" y="1976125"/>
            <a:ext cx="76884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Man pages </a:t>
            </a:r>
            <a:r>
              <a:rPr lang="en-GB" sz="1200" u="sng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chroot</a:t>
            </a:r>
            <a:r>
              <a:rPr lang="en-GB" sz="1200"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en-GB" sz="1200" u="sng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namespaces</a:t>
            </a:r>
            <a:r>
              <a:rPr lang="en-GB" sz="1200"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en-GB" sz="1200" u="sng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cgroups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Namespaces in operation - </a:t>
            </a:r>
            <a:r>
              <a:rPr lang="en-GB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lwn.net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Pocket - </a:t>
            </a:r>
            <a:r>
              <a:rPr lang="en-GB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7"/>
              </a:rPr>
              <a:t>GitHub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Rubber Docker (Container in Python) - </a:t>
            </a:r>
            <a:r>
              <a:rPr lang="en-GB" sz="1200" u="sng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  <a:hlinkClick r:id="rId8"/>
              </a:rPr>
              <a:t>GitHub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Liz Rice (Container Camp) - </a:t>
            </a:r>
            <a:r>
              <a:rPr lang="en-GB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9"/>
              </a:rPr>
              <a:t>YouTube</a:t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ora"/>
                <a:ea typeface="Lora"/>
                <a:cs typeface="Lora"/>
                <a:sym typeface="Lora"/>
              </a:rPr>
              <a:t>Julian Friedman’s article - </a:t>
            </a:r>
            <a:r>
              <a:rPr lang="en-GB" sz="1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10"/>
              </a:rPr>
              <a:t>Infoq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Reach out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Mail: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shubhamsharma1172@gmail.com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GitHub: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shubham1172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LinkedIn: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shubham1172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550" y="1441200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But what is a Container?</a:t>
            </a:r>
            <a:endParaRPr sz="3600"/>
          </a:p>
        </p:txBody>
      </p:sp>
      <p:sp>
        <p:nvSpPr>
          <p:cNvPr id="147" name="Google Shape;147;p19"/>
          <p:cNvSpPr txBox="1"/>
          <p:nvPr/>
        </p:nvSpPr>
        <p:spPr>
          <a:xfrm>
            <a:off x="1293853" y="2303225"/>
            <a:ext cx="1957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Containers 101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293864" y="2704925"/>
            <a:ext cx="3499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Python + Containerization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293850" y="3106625"/>
            <a:ext cx="3707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Containerization with Linux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293851" y="3508325"/>
            <a:ext cx="4452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280347" y="3508325"/>
            <a:ext cx="2335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Modern containers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772275" y="4686300"/>
            <a:ext cx="239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Wikipedia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Containers 101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Isolated environment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Lightweight VM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Umm, dockers?</a:t>
            </a:r>
            <a:endParaRPr sz="180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 amt="99000"/>
          </a:blip>
          <a:srcRect b="0" l="0" r="0" t="0"/>
          <a:stretch/>
        </p:blipFill>
        <p:spPr>
          <a:xfrm>
            <a:off x="5372525" y="1576100"/>
            <a:ext cx="3045624" cy="23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https://www.docker.com/resources/what-container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489" y="767725"/>
            <a:ext cx="4123711" cy="3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1" y="767725"/>
            <a:ext cx="4123711" cy="32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&gt;&gt; import container</a:t>
            </a:r>
            <a:endParaRPr sz="1200"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Python + Containerization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Containerization with Linux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Namespaces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72944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Mount (mnt)</a:t>
            </a:r>
            <a:endParaRPr sz="24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729441" y="26369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Network (net)</a:t>
            </a:r>
            <a:endParaRPr sz="2400"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5736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Process ID (PID)</a:t>
            </a:r>
            <a:endParaRPr sz="2400"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57349" y="2636950"/>
            <a:ext cx="5260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Interprocess Communication (IPC)</a:t>
            </a:r>
            <a:endParaRPr sz="2400"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29450" y="3173200"/>
            <a:ext cx="5454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Unix Timesharing System (UTS)</a:t>
            </a:r>
            <a:endParaRPr sz="2400"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5372958" y="3173200"/>
            <a:ext cx="11211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User</a:t>
            </a:r>
            <a:endParaRPr sz="2400"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6390825" y="3173200"/>
            <a:ext cx="18081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Cgroups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Chroot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29450" y="213602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Jailing a process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800" y="1319200"/>
            <a:ext cx="4866975" cy="30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4362750" y="4458450"/>
            <a:ext cx="4305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</a:t>
            </a:r>
            <a:r>
              <a:rPr lang="en-GB" sz="1100"/>
              <a:t>ource: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http://albertomatus.com/changing-working-root-directory/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Cgroups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944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CPU</a:t>
            </a:r>
            <a:endParaRPr sz="2400"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729441" y="25607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Devices</a:t>
            </a:r>
            <a:endParaRPr sz="2400"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5736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Memory</a:t>
            </a:r>
            <a:endParaRPr sz="2400"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57349" y="2560750"/>
            <a:ext cx="5260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I/O</a:t>
            </a:r>
            <a:endParaRPr sz="2400"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564625" y="2073775"/>
            <a:ext cx="54540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Network</a:t>
            </a:r>
            <a:endParaRPr sz="2400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5564624" y="2560750"/>
            <a:ext cx="52608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- Monitoring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